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94" r:id="rId3"/>
    <p:sldId id="276" r:id="rId4"/>
    <p:sldId id="277" r:id="rId5"/>
    <p:sldId id="287" r:id="rId6"/>
    <p:sldId id="292" r:id="rId7"/>
    <p:sldId id="293" r:id="rId8"/>
    <p:sldId id="289" r:id="rId9"/>
    <p:sldId id="290" r:id="rId10"/>
    <p:sldId id="291" r:id="rId11"/>
    <p:sldId id="295" r:id="rId12"/>
    <p:sldId id="296" r:id="rId13"/>
    <p:sldId id="297" r:id="rId14"/>
    <p:sldId id="298" r:id="rId15"/>
    <p:sldId id="300" r:id="rId16"/>
    <p:sldId id="299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3" r:id="rId27"/>
    <p:sldId id="312" r:id="rId28"/>
    <p:sldId id="311" r:id="rId29"/>
    <p:sldId id="310" r:id="rId30"/>
    <p:sldId id="271" r:id="rId3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0C2B1-150A-4D15-B4A3-F1B77E715678}" v="789" dt="2022-09-18T05:09:08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301303-CA0D-452E-94CB-D3F2287DD0EF}" type="datetime1">
              <a:rPr lang="ko-KR" altLang="en-US" smtClean="0">
                <a:latin typeface="+mj-ea"/>
                <a:ea typeface="+mj-ea"/>
              </a:rPr>
              <a:t>2022-10-13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39EE0D05-4E60-4312-A100-FAFBE5EE18F4}" type="datetime1">
              <a:rPr lang="ko-KR" altLang="en-US" smtClean="0"/>
              <a:pPr/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D7D3E5B-4BED-B24C-9674-6B6454D04561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79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6532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0077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8281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1741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2140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2246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1035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1336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1873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259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0877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2854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0173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2092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730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7491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8725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014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4072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94961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4763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4100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4377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370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283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4130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7288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921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(F) 15">
            <a:extLst>
              <a:ext uri="{FF2B5EF4-FFF2-40B4-BE49-F238E27FC236}">
                <a16:creationId xmlns=""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파란색 하늘에 대한 두 건물 사이의 간격">
            <a:extLst>
              <a:ext uri="{FF2B5EF4-FFF2-40B4-BE49-F238E27FC236}">
                <a16:creationId xmlns=""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=""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=""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=""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28">
            <a:extLst>
              <a:ext uri="{FF2B5EF4-FFF2-40B4-BE49-F238E27FC236}">
                <a16:creationId xmlns=""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8" name="그림 개체 틀 23">
            <a:extLst>
              <a:ext uri="{FF2B5EF4-FFF2-40B4-BE49-F238E27FC236}">
                <a16:creationId xmlns=""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=""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=""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9" name="그림 개체 틀 23">
            <a:extLst>
              <a:ext uri="{FF2B5EF4-FFF2-40B4-BE49-F238E27FC236}">
                <a16:creationId xmlns=""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3" name="텍스트 개체 틀 42">
            <a:extLst>
              <a:ext uri="{FF2B5EF4-FFF2-40B4-BE49-F238E27FC236}">
                <a16:creationId xmlns=""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9" name="텍스트 개체 틀 28">
            <a:extLst>
              <a:ext uri="{FF2B5EF4-FFF2-40B4-BE49-F238E27FC236}">
                <a16:creationId xmlns=""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7" name="그림 개체 틀 23">
            <a:extLst>
              <a:ext uri="{FF2B5EF4-FFF2-40B4-BE49-F238E27FC236}">
                <a16:creationId xmlns=""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=""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2" name="텍스트 개체 틀 28">
            <a:extLst>
              <a:ext uri="{FF2B5EF4-FFF2-40B4-BE49-F238E27FC236}">
                <a16:creationId xmlns=""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=""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9" name="텍스트 개체 틀 48">
            <a:extLst>
              <a:ext uri="{FF2B5EF4-FFF2-40B4-BE49-F238E27FC236}">
                <a16:creationId xmlns=""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=""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=""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2" name="텍스트 개체 틀 51">
            <a:extLst>
              <a:ext uri="{FF2B5EF4-FFF2-40B4-BE49-F238E27FC236}">
                <a16:creationId xmlns=""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5" name="텍스트 개체 틀 28">
            <a:extLst>
              <a:ext uri="{FF2B5EF4-FFF2-40B4-BE49-F238E27FC236}">
                <a16:creationId xmlns=""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7" name="그림 개체 틀 23">
            <a:extLst>
              <a:ext uri="{FF2B5EF4-FFF2-40B4-BE49-F238E27FC236}">
                <a16:creationId xmlns=""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3" name="텍스트 개체 틀 52">
            <a:extLst>
              <a:ext uri="{FF2B5EF4-FFF2-40B4-BE49-F238E27FC236}">
                <a16:creationId xmlns=""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8" name="텍스트 개체 틀 28">
            <a:extLst>
              <a:ext uri="{FF2B5EF4-FFF2-40B4-BE49-F238E27FC236}">
                <a16:creationId xmlns=""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=""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4" name="텍스트 개체 틀 53">
            <a:extLst>
              <a:ext uri="{FF2B5EF4-FFF2-40B4-BE49-F238E27FC236}">
                <a16:creationId xmlns=""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1" name="텍스트 개체 틀 28">
            <a:extLst>
              <a:ext uri="{FF2B5EF4-FFF2-40B4-BE49-F238E27FC236}">
                <a16:creationId xmlns=""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1">
            <a:extLst>
              <a:ext uri="{FF2B5EF4-FFF2-40B4-BE49-F238E27FC236}">
                <a16:creationId xmlns=""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=""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0" name="텍스트 개체 틀 28">
            <a:extLst>
              <a:ext uri="{FF2B5EF4-FFF2-40B4-BE49-F238E27FC236}">
                <a16:creationId xmlns=""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20" name="텍스트 개체 틀 28">
            <a:extLst>
              <a:ext uri="{FF2B5EF4-FFF2-40B4-BE49-F238E27FC236}">
                <a16:creationId xmlns=""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9" name="텍스트 개체 틀 28">
            <a:extLst>
              <a:ext uri="{FF2B5EF4-FFF2-40B4-BE49-F238E27FC236}">
                <a16:creationId xmlns=""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그림 개체 틀 17">
            <a:extLst>
              <a:ext uri="{FF2B5EF4-FFF2-40B4-BE49-F238E27FC236}">
                <a16:creationId xmlns=""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2" name="그림 개체 틀 17">
            <a:extLst>
              <a:ext uri="{FF2B5EF4-FFF2-40B4-BE49-F238E27FC236}">
                <a16:creationId xmlns=""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17">
            <a:extLst>
              <a:ext uri="{FF2B5EF4-FFF2-40B4-BE49-F238E27FC236}">
                <a16:creationId xmlns=""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타원 1">
            <a:extLst>
              <a:ext uri="{FF2B5EF4-FFF2-40B4-BE49-F238E27FC236}">
                <a16:creationId xmlns=""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그림 개체 틀 13">
            <a:extLst>
              <a:ext uri="{FF2B5EF4-FFF2-40B4-BE49-F238E27FC236}">
                <a16:creationId xmlns=""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=""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=""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타원 2">
            <a:extLst>
              <a:ext uri="{FF2B5EF4-FFF2-40B4-BE49-F238E27FC236}">
                <a16:creationId xmlns=""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=""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=""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=""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=""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그림 개체 틀 13">
            <a:extLst>
              <a:ext uri="{FF2B5EF4-FFF2-40B4-BE49-F238E27FC236}">
                <a16:creationId xmlns=""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=""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=""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1">
            <a:extLst>
              <a:ext uri="{FF2B5EF4-FFF2-40B4-BE49-F238E27FC236}">
                <a16:creationId xmlns=""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=""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=""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=""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=""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한 명이 있는 큰 보행 교차로">
            <a:extLst>
              <a:ext uri="{FF2B5EF4-FFF2-40B4-BE49-F238E27FC236}">
                <a16:creationId xmlns=""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자유형(F) 12">
            <a:extLst>
              <a:ext uri="{FF2B5EF4-FFF2-40B4-BE49-F238E27FC236}">
                <a16:creationId xmlns=""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=""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=""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제목 21">
            <a:extLst>
              <a:ext uri="{FF2B5EF4-FFF2-40B4-BE49-F238E27FC236}">
                <a16:creationId xmlns=""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=""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AE3A22C8-6F2C-1CDE-8309-91BEE025D4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액세서리가 있는 그림&#10;&#10;자동 생성된 설명">
            <a:extLst>
              <a:ext uri="{FF2B5EF4-FFF2-40B4-BE49-F238E27FC236}">
                <a16:creationId xmlns=""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자유형(F) 13">
            <a:extLst>
              <a:ext uri="{FF2B5EF4-FFF2-40B4-BE49-F238E27FC236}">
                <a16:creationId xmlns=""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=""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=""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=""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개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자유형(F) 5" descr="빌딩을 올려다 보는 남자">
            <a:extLst>
              <a:ext uri="{FF2B5EF4-FFF2-40B4-BE49-F238E27FC236}">
                <a16:creationId xmlns=""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10">
            <a:extLst>
              <a:ext uri="{FF2B5EF4-FFF2-40B4-BE49-F238E27FC236}">
                <a16:creationId xmlns="" xmlns:a16="http://schemas.microsoft.com/office/drawing/2014/main" id="{AB86DE8E-78DF-CA66-5AED-C7FF0CCF03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입방형 디자인의 현대적인 집">
            <a:extLst>
              <a:ext uri="{FF2B5EF4-FFF2-40B4-BE49-F238E27FC236}">
                <a16:creationId xmlns=""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=""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=""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=""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=""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=""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=""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=""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8" name="텍스트 개체 틀 28">
            <a:extLst>
              <a:ext uri="{FF2B5EF4-FFF2-40B4-BE49-F238E27FC236}">
                <a16:creationId xmlns=""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=""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=""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=""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=""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=""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=""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바닥글 개체 틀 4">
            <a:extLst>
              <a:ext uri="{FF2B5EF4-FFF2-40B4-BE49-F238E27FC236}">
                <a16:creationId xmlns=""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=""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716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8288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</a:t>
            </a:r>
            <a:r>
              <a:rPr lang="en-US" altLang="ko-KR"/>
              <a:t>IT</a:t>
            </a:r>
            <a:r>
              <a:rPr lang="ko-KR" altLang="en-US"/>
              <a:t>교육 프로젝트</a:t>
            </a:r>
            <a:r>
              <a:rPr lang="ko-KR" altLang="en-US" sz="3200"/>
              <a:t/>
            </a:r>
            <a:br>
              <a:rPr lang="ko-KR" altLang="en-US" sz="3200"/>
            </a:br>
            <a:r>
              <a:rPr lang="ko-KR" altLang="en-US" sz="3200" err="1"/>
              <a:t>돌봄교사</a:t>
            </a:r>
            <a:r>
              <a:rPr lang="ko-KR" altLang="en-US" sz="3200"/>
              <a:t> 매칭 서비스</a:t>
            </a:r>
            <a:r>
              <a:rPr lang="en-US" altLang="ko-KR" sz="3200"/>
              <a:t/>
            </a:r>
            <a:br>
              <a:rPr lang="en-US" altLang="ko-KR" sz="3200"/>
            </a:br>
            <a:r>
              <a:rPr lang="en-US" altLang="ko-KR" sz="3200"/>
              <a:t>(</a:t>
            </a:r>
            <a:r>
              <a:rPr lang="en-US" altLang="ko-KR" sz="3200" err="1"/>
              <a:t>ilinkCare</a:t>
            </a:r>
            <a:r>
              <a:rPr lang="en-US" altLang="ko-KR" sz="3200"/>
              <a:t>)</a:t>
            </a:r>
            <a:endParaRPr lang="ko-KR" altLang="en-US" sz="3200"/>
          </a:p>
        </p:txBody>
      </p:sp>
      <p:sp>
        <p:nvSpPr>
          <p:cNvPr id="7" name="부제목 6">
            <a:extLst>
              <a:ext uri="{FF2B5EF4-FFF2-40B4-BE49-F238E27FC236}">
                <a16:creationId xmlns=""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발표자 조광민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API </a:t>
            </a:r>
            <a:r>
              <a:rPr lang="en-US" altLang="ko-KR" err="1"/>
              <a:t>uri</a:t>
            </a:r>
            <a:r>
              <a:rPr lang="ko-KR" altLang="en-US"/>
              <a:t>정의서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932EFDB-94C5-C908-48F8-4C7B21EC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5" y="1360602"/>
            <a:ext cx="113538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패키지 구성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D26E7E1-F19C-7CCD-3C55-D068C7F6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79" y="1092848"/>
            <a:ext cx="3502152" cy="5481685"/>
          </a:xfrm>
          <a:prstGeom prst="rect">
            <a:avLst/>
          </a:prstGeom>
        </p:spPr>
      </p:pic>
      <p:graphicFrame>
        <p:nvGraphicFramePr>
          <p:cNvPr id="10" name="표 30">
            <a:extLst>
              <a:ext uri="{FF2B5EF4-FFF2-40B4-BE49-F238E27FC236}">
                <a16:creationId xmlns="" xmlns:a16="http://schemas.microsoft.com/office/drawing/2014/main" id="{F06A2932-529F-2118-5FF3-6B2B6219C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75270"/>
              </p:ext>
            </p:extLst>
          </p:nvPr>
        </p:nvGraphicFramePr>
        <p:xfrm>
          <a:off x="4201913" y="1352759"/>
          <a:ext cx="7383630" cy="4961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1815">
                  <a:extLst>
                    <a:ext uri="{9D8B030D-6E8A-4147-A177-3AD203B41FA5}">
                      <a16:colId xmlns="" xmlns:a16="http://schemas.microsoft.com/office/drawing/2014/main" val="575373896"/>
                    </a:ext>
                  </a:extLst>
                </a:gridCol>
                <a:gridCol w="3691815">
                  <a:extLst>
                    <a:ext uri="{9D8B030D-6E8A-4147-A177-3AD203B41FA5}">
                      <a16:colId xmlns="" xmlns:a16="http://schemas.microsoft.com/office/drawing/2014/main" val="1365388732"/>
                    </a:ext>
                  </a:extLst>
                </a:gridCol>
              </a:tblGrid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패키지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338309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config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Spring Security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05158735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controller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요청 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77226260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domain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Entity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정의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9155076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mapper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Repository interface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3144425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service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 logic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60391929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mybatis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Query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68033014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static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css,img,javascript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32790685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templates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3040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28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html &amp; Css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2B9EFC9-8FAF-508C-0777-8133B51B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77" y="1003889"/>
            <a:ext cx="10353675" cy="570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9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자바 교육</a:t>
            </a:r>
            <a:r>
              <a:rPr lang="en-US" altLang="ko-KR"/>
              <a:t>(eclipse)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A679A47-B86A-596C-93F6-D1680B70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16" y="849394"/>
            <a:ext cx="11046106" cy="5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Javascript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EA43242-9F8A-14A6-2051-EB0A9BC4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5" y="1122744"/>
            <a:ext cx="11022957" cy="56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44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postgre sql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08B4BF3-6EF0-A616-6627-1453FDB89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64" y="1003889"/>
            <a:ext cx="11048358" cy="571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1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Erd 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AC00536-9A08-74E4-F7AB-9B9EA888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2" y="1140542"/>
            <a:ext cx="11405420" cy="561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4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 smtClean="0"/>
              <a:t>고객센터 개발 업무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288915" y="6195051"/>
            <a:ext cx="654025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17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037629"/>
              </p:ext>
            </p:extLst>
          </p:nvPr>
        </p:nvGraphicFramePr>
        <p:xfrm>
          <a:off x="-1153653" y="9218293"/>
          <a:ext cx="7834203" cy="45507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4714"/>
                <a:gridCol w="2238632"/>
                <a:gridCol w="2568280"/>
                <a:gridCol w="1792577"/>
              </a:tblGrid>
              <a:tr h="366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일정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내용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비고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77246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CSTOWN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반품수거관리 주문상세정보 연결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322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1" i="1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SMS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발송이력에 통신사 성공여부 추가 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고객 이미지 첨부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,CS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문의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) UI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자동품절 제외 메뉴 엑셀다운로드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LG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유플러스 에러코드 문서 참고하여 실패사유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</a:p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게시판인입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협력사인입 통계 개발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상담메모 등록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반품수거관리에서 주문번호 클릭시 주문상세정보 조회 기능 추가 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전체상담내역에서 주문자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수취인으로 상담이력 조회 기능 개발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환불완료취소 메뉴에 기타환불 조건 추가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340584"/>
              </p:ext>
            </p:extLst>
          </p:nvPr>
        </p:nvGraphicFramePr>
        <p:xfrm>
          <a:off x="1356260" y="1610954"/>
          <a:ext cx="9144002" cy="486684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9059"/>
                <a:gridCol w="435546"/>
                <a:gridCol w="4640750"/>
                <a:gridCol w="2408647"/>
              </a:tblGrid>
              <a:tr h="291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내용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비고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439554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CSTOWN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SMS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발송이력에 통신사 성공여부 추가 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LG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유플러스 에러코드 문서 참고하여 실패사유</a:t>
                      </a:r>
                      <a:r>
                        <a:rPr lang="en-US" altLang="ko-KR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고객 이미지 첨부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UI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협력사 게시판 고객 이미지 첨부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UI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자동품절 제외 메뉴 엑셀다운로드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게시판인입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협력사인입 통계 개발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1:1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상담메모 등록 기능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반품수거관리에서 주문번호 클릭시 주문상세정보 조회 기능 추가 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고객센터에서 등록한 기타환불 철회 조건 추가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6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자동품절제외 메뉴 매출구분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매출코드 컬럼 추가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172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전체상담내역에서 주문자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수취인으로 상담이력 조회 기능 개발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kern="1200" baseline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661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환불완료취소 메뉴에 기타환불 조건 추가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9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30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18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05" y="3907040"/>
            <a:ext cx="10748356" cy="201455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07004" y="3907040"/>
            <a:ext cx="10715177" cy="20033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8" y="1221730"/>
            <a:ext cx="10748356" cy="189934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00598" y="1270195"/>
            <a:ext cx="10665300" cy="1920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>
            <a:off x="1953930" y="2721436"/>
            <a:ext cx="7257448" cy="1234963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03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19</a:t>
            </a:fld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485732" y="1129634"/>
            <a:ext cx="10398578" cy="1846321"/>
            <a:chOff x="266652" y="1359705"/>
            <a:chExt cx="9336024" cy="174260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652" y="1359705"/>
              <a:ext cx="9336024" cy="174260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835158" y="1956004"/>
              <a:ext cx="1088136" cy="11463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85732" y="3817397"/>
            <a:ext cx="10111520" cy="2856609"/>
            <a:chOff x="1039735" y="3721642"/>
            <a:chExt cx="9392737" cy="2252872"/>
          </a:xfrm>
        </p:grpSpPr>
        <p:grpSp>
          <p:nvGrpSpPr>
            <p:cNvPr id="18" name="그룹 17"/>
            <p:cNvGrpSpPr/>
            <p:nvPr/>
          </p:nvGrpSpPr>
          <p:grpSpPr>
            <a:xfrm>
              <a:off x="4918817" y="3721642"/>
              <a:ext cx="5513655" cy="2094810"/>
              <a:chOff x="4145734" y="3886200"/>
              <a:chExt cx="6057900" cy="2525770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5734" y="3886200"/>
                <a:ext cx="6057900" cy="2525770"/>
              </a:xfrm>
              <a:prstGeom prst="rect">
                <a:avLst/>
              </a:prstGeom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4771434" y="5186674"/>
                <a:ext cx="1336758" cy="11470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039735" y="3721642"/>
              <a:ext cx="3566232" cy="2094810"/>
              <a:chOff x="266652" y="4317160"/>
              <a:chExt cx="3566232" cy="209481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652" y="4317160"/>
                <a:ext cx="3566232" cy="2094810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652890" y="5395255"/>
                <a:ext cx="415708" cy="10167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오른쪽 화살표 18"/>
            <p:cNvSpPr/>
            <p:nvPr/>
          </p:nvSpPr>
          <p:spPr>
            <a:xfrm>
              <a:off x="1997168" y="4941105"/>
              <a:ext cx="3416531" cy="1033409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390698" y="3391593"/>
            <a:ext cx="109728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88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 교육과정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585618"/>
              </p:ext>
            </p:extLst>
          </p:nvPr>
        </p:nvGraphicFramePr>
        <p:xfrm>
          <a:off x="1650618" y="1992723"/>
          <a:ext cx="4194959" cy="42888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53750"/>
                <a:gridCol w="1856540"/>
                <a:gridCol w="1384669"/>
              </a:tblGrid>
              <a:tr h="366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내용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비고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77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HTML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HTML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문서구조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텍스트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멀티미디어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목록 및 테이블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LINK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, FORM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322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CSS</a:t>
                      </a:r>
                      <a:endParaRPr lang="ko-KR" altLang="en-US" sz="1000" b="1" i="1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CSS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기초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 COLORS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Typography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box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Layout &amp; </a:t>
                      </a:r>
                      <a:r>
                        <a:rPr lang="en-US" altLang="ko-KR" sz="900" baseline="0" err="1" smtClean="0">
                          <a:solidFill>
                            <a:schemeClr val="tx1"/>
                          </a:solidFill>
                        </a:rPr>
                        <a:t>positionig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SQL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SQL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기본구문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연산자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JOIN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서브쿼리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JAVASCRIPT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자바스크립트 기본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err="1" smtClean="0">
                          <a:solidFill>
                            <a:schemeClr val="tx1"/>
                          </a:solidFill>
                        </a:rPr>
                        <a:t>조건문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err="1" smtClean="0">
                          <a:solidFill>
                            <a:schemeClr val="tx1"/>
                          </a:solidFill>
                        </a:rPr>
                        <a:t>반복문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Function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Objet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이벤트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724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JAVA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기본문법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변수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타입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명령문 등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객체지향 프로그래밍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자료구조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예외처리</a:t>
                      </a: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API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61484" y="1674999"/>
            <a:ext cx="3156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■ 주요 커리큘럼</a:t>
            </a:r>
            <a:endParaRPr lang="ko-KR" altLang="en-US" sz="1200" b="1"/>
          </a:p>
        </p:txBody>
      </p:sp>
      <p:sp>
        <p:nvSpPr>
          <p:cNvPr id="11" name="TextBox 10"/>
          <p:cNvSpPr txBox="1"/>
          <p:nvPr/>
        </p:nvSpPr>
        <p:spPr>
          <a:xfrm>
            <a:off x="6225503" y="1653139"/>
            <a:ext cx="253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/>
              <a:t>■ 주요 일정</a:t>
            </a:r>
            <a:endParaRPr lang="ko-KR" altLang="en-US" sz="1200" b="1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467255"/>
              </p:ext>
            </p:extLst>
          </p:nvPr>
        </p:nvGraphicFramePr>
        <p:xfrm>
          <a:off x="6320752" y="1990098"/>
          <a:ext cx="4134925" cy="43009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40100"/>
                <a:gridCol w="1829971"/>
                <a:gridCol w="1364854"/>
              </a:tblGrid>
              <a:tr h="3798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일정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항목</a:t>
                      </a:r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내용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chemeClr val="bg1"/>
                          </a:solidFill>
                        </a:rPr>
                        <a:t>비고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 b="1" i="1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JAVA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기본문법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클래스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함수와 메서드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인스턴스 힙메모리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629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000" b="1" i="1" smtClean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생성자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오버로딩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자료형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은닉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배열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,ArrayList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,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상속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형변환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인터페이스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다형성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, Object</a:t>
                      </a: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1000" b="1" i="1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String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Wrapper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제네릭 프로그래밍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컬렉션 프레임워크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1000" b="1" i="1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Stack,Queue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Set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인터페이스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Map,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추상클래스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000" b="1" i="1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Spring</a:t>
                      </a: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 boot 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만들기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게시판 리뷰 및 심화 교육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aseline="0" smtClean="0">
                          <a:solidFill>
                            <a:schemeClr val="tx1"/>
                          </a:solidFill>
                        </a:rPr>
                        <a:t>ERD,API</a:t>
                      </a:r>
                      <a:r>
                        <a:rPr lang="ko-KR" altLang="en-US" sz="900" baseline="0" smtClean="0">
                          <a:solidFill>
                            <a:schemeClr val="tx1"/>
                          </a:solidFill>
                        </a:rPr>
                        <a:t>작성법 교육</a:t>
                      </a:r>
                      <a:endParaRPr lang="en-US" altLang="ko-KR" sz="900" baseline="0" smtClean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1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1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000" b="1" i="1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000" b="1" i="1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개인 프로젝트 개발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* 10/13(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목</a:t>
                      </a:r>
                      <a:r>
                        <a:rPr lang="en-US" altLang="ko-KR" sz="90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900" smtClean="0">
                          <a:solidFill>
                            <a:schemeClr val="tx1"/>
                          </a:solidFill>
                        </a:rPr>
                        <a:t>발표면접</a:t>
                      </a:r>
                      <a:endParaRPr lang="ko-KR" altLang="en-US" sz="9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09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/>
              <a:t>고객센터 개발 업무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20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4444" y="1327822"/>
            <a:ext cx="5784021" cy="2205088"/>
            <a:chOff x="457200" y="1726832"/>
            <a:chExt cx="5784021" cy="2205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726832"/>
              <a:ext cx="5784021" cy="220508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4317418" y="2876205"/>
              <a:ext cx="1900502" cy="5735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140857" y="1266534"/>
            <a:ext cx="5023136" cy="2266376"/>
            <a:chOff x="6373613" y="1665544"/>
            <a:chExt cx="5023136" cy="226637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3613" y="1665544"/>
              <a:ext cx="5023136" cy="2266376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6853840" y="3695406"/>
              <a:ext cx="4542909" cy="2365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311998" y="3857106"/>
            <a:ext cx="1097280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44" y="4200146"/>
            <a:ext cx="10851995" cy="224708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303520" y="5378333"/>
            <a:ext cx="2277687" cy="10307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296102" y="5694218"/>
            <a:ext cx="775855" cy="290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054435" y="5137265"/>
            <a:ext cx="1618212" cy="1296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0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메인화면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21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54" y="1362456"/>
            <a:ext cx="9592056" cy="48463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35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회원가입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22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60" y="1359186"/>
            <a:ext cx="9584850" cy="48038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184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로그인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92" y="1371600"/>
            <a:ext cx="9576718" cy="4773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23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메인화면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91" y="1362456"/>
            <a:ext cx="9576719" cy="4773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6601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메인화면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25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721" y="1344167"/>
            <a:ext cx="5906820" cy="52303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5465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교육신청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26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16" y="1399032"/>
            <a:ext cx="6324956" cy="47548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186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메인화면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27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04" y="1366887"/>
            <a:ext cx="9595006" cy="48236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0323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메인화면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28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48" y="1379908"/>
            <a:ext cx="9585862" cy="48542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45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r>
              <a:rPr lang="ko-KR" altLang="en-US" smtClean="0"/>
              <a:t>프로젝트</a:t>
            </a:r>
            <a:r>
              <a:rPr lang="en-US" altLang="ko-KR" smtClean="0"/>
              <a:t>(</a:t>
            </a:r>
            <a:r>
              <a:rPr lang="ko-KR" altLang="en-US" smtClean="0"/>
              <a:t>메인화면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29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476509" y="5378334"/>
            <a:ext cx="922713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1364864"/>
            <a:ext cx="9604150" cy="47981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341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solidFill>
                  <a:schemeClr val="bg1"/>
                </a:solidFill>
              </a:rPr>
              <a:t>프로젝트 목표</a:t>
            </a:r>
          </a:p>
        </p:txBody>
      </p:sp>
      <p:pic>
        <p:nvPicPr>
          <p:cNvPr id="15" name="그림 개체 틀 14" descr="흰색 최신 아키텍처">
            <a:extLst>
              <a:ext uri="{FF2B5EF4-FFF2-40B4-BE49-F238E27FC236}">
                <a16:creationId xmlns=""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816" y="2087562"/>
            <a:ext cx="5327780" cy="3891067"/>
          </a:xfrm>
        </p:spPr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요구사항 구현하는데 필요한 문서 작업 경험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자바 </a:t>
            </a:r>
            <a:r>
              <a:rPr lang="en-US" altLang="ko-KR"/>
              <a:t>&amp; </a:t>
            </a:r>
            <a:r>
              <a:rPr lang="ko-KR" altLang="en-US"/>
              <a:t>스프링 부트 프로젝트 구현으로 기술학습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최신 버전의 기술 동향 파악 및 문제 해결 능력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문서</a:t>
            </a:r>
            <a:r>
              <a:rPr lang="en-US" altLang="ko-KR"/>
              <a:t>, </a:t>
            </a:r>
            <a:r>
              <a:rPr lang="ko-KR" altLang="en-US"/>
              <a:t>개발</a:t>
            </a:r>
            <a:r>
              <a:rPr lang="en-US" altLang="ko-KR"/>
              <a:t>, </a:t>
            </a:r>
            <a:r>
              <a:rPr lang="ko-KR" altLang="en-US"/>
              <a:t>형상관리</a:t>
            </a:r>
            <a:r>
              <a:rPr lang="en-US" altLang="ko-KR"/>
              <a:t>, </a:t>
            </a:r>
            <a:r>
              <a:rPr lang="ko-KR" altLang="en-US"/>
              <a:t>테스트 배포까지 개발 프로세스 전반 경험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=""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=""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=""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altLang="ko-KR"/>
          </a:p>
          <a:p>
            <a:pPr rtl="0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개발환경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개발도구 </a:t>
            </a:r>
            <a:r>
              <a:rPr lang="en-US" altLang="ko-KR"/>
              <a:t>: </a:t>
            </a:r>
            <a:r>
              <a:rPr lang="en-US" altLang="ko-KR" err="1"/>
              <a:t>Intellij</a:t>
            </a:r>
            <a:r>
              <a:rPr lang="en-US" altLang="ko-KR"/>
              <a:t> IDEA Community 2022.2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소스코드 관리 </a:t>
            </a:r>
            <a:r>
              <a:rPr lang="en-US" altLang="ko-KR"/>
              <a:t>: Git 2.37.3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</a:t>
            </a:r>
            <a:r>
              <a:rPr lang="ko-KR" altLang="en-US"/>
              <a:t>호스팅 </a:t>
            </a:r>
            <a:r>
              <a:rPr lang="en-US" altLang="ko-KR"/>
              <a:t>: GitHub(https://github.com/chokwangmin)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Client : Git Extensions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DB Tool : </a:t>
            </a:r>
            <a:r>
              <a:rPr lang="en-US" altLang="ko-KR" err="1"/>
              <a:t>DBeaver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기타도구 </a:t>
            </a:r>
            <a:r>
              <a:rPr lang="en-US" altLang="ko-KR"/>
              <a:t>: diagrams.net (draw.io) : </a:t>
            </a:r>
            <a:r>
              <a:rPr lang="ko-KR" altLang="en-US"/>
              <a:t>도메인</a:t>
            </a:r>
            <a:r>
              <a:rPr lang="en-US" altLang="ko-KR"/>
              <a:t>, ERD, </a:t>
            </a:r>
            <a:r>
              <a:rPr lang="ko-KR" altLang="en-US" err="1"/>
              <a:t>유즈케이스</a:t>
            </a:r>
            <a:r>
              <a:rPr lang="ko-KR" altLang="en-US"/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세부 </a:t>
            </a:r>
            <a:r>
              <a:rPr lang="ko-KR" altLang="en-US" err="1"/>
              <a:t>기술스택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5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0504" y="1081549"/>
            <a:ext cx="10126362" cy="542461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언어 </a:t>
            </a:r>
            <a:r>
              <a:rPr lang="en-US" altLang="ko-KR" sz="2000"/>
              <a:t>: JAVA 8, HTML, CSS, JavaScript (ES6)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웹서비스 </a:t>
            </a:r>
            <a:r>
              <a:rPr lang="en-US" altLang="ko-KR" sz="2000"/>
              <a:t>: Spring Web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빌드 </a:t>
            </a:r>
            <a:r>
              <a:rPr lang="en-US" altLang="ko-KR" sz="2000"/>
              <a:t>: Gradle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도메인 설계와 </a:t>
            </a:r>
            <a:r>
              <a:rPr lang="en-US" altLang="ko-KR" sz="2000"/>
              <a:t>DB</a:t>
            </a:r>
            <a:r>
              <a:rPr lang="ko-KR" altLang="en-US" sz="2000"/>
              <a:t>저장 </a:t>
            </a:r>
            <a:r>
              <a:rPr lang="en-US" altLang="ko-KR" sz="2000"/>
              <a:t>: </a:t>
            </a:r>
            <a:r>
              <a:rPr lang="en-US" altLang="ko-KR" sz="2000" err="1"/>
              <a:t>Mybitis</a:t>
            </a:r>
            <a:r>
              <a:rPr lang="en-US" altLang="ko-KR" sz="2000"/>
              <a:t>, Maria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/>
              <a:t>JSON API :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err="1"/>
              <a:t>웹화면</a:t>
            </a:r>
            <a:r>
              <a:rPr lang="ko-KR" altLang="en-US" sz="2000"/>
              <a:t> </a:t>
            </a:r>
            <a:r>
              <a:rPr lang="en-US" altLang="ko-KR" sz="2000"/>
              <a:t>: </a:t>
            </a:r>
            <a:r>
              <a:rPr lang="ko-KR" altLang="en-US" sz="2000"/>
              <a:t>서버 사이드 렌더링 </a:t>
            </a:r>
            <a:r>
              <a:rPr lang="en-US" altLang="ko-KR" sz="2000"/>
              <a:t>(</a:t>
            </a:r>
            <a:r>
              <a:rPr lang="ko-KR" altLang="en-US" sz="2000"/>
              <a:t>템플릿 엔진 </a:t>
            </a:r>
            <a:r>
              <a:rPr lang="en-US" altLang="ko-KR" sz="2000"/>
              <a:t>: </a:t>
            </a:r>
            <a:r>
              <a:rPr lang="en-US" altLang="ko-KR" sz="2000" err="1"/>
              <a:t>Thymeleaf</a:t>
            </a:r>
            <a:r>
              <a:rPr lang="en-US" altLang="ko-KR" sz="2000"/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디자인 요소 </a:t>
            </a:r>
            <a:r>
              <a:rPr lang="en-US" altLang="ko-KR" sz="2000"/>
              <a:t>: Bootstrap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인증기능 </a:t>
            </a:r>
            <a:r>
              <a:rPr lang="en-US" altLang="ko-KR" sz="2000"/>
              <a:t>: Spring</a:t>
            </a:r>
            <a:r>
              <a:rPr lang="ko-KR" altLang="en-US" sz="2000"/>
              <a:t> </a:t>
            </a:r>
            <a:r>
              <a:rPr lang="en-US" altLang="ko-KR" sz="2000"/>
              <a:t>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생산성 </a:t>
            </a:r>
            <a:r>
              <a:rPr lang="en-US" altLang="ko-KR" sz="2000"/>
              <a:t>: </a:t>
            </a:r>
            <a:r>
              <a:rPr lang="en-US" altLang="ko-KR" sz="2000" err="1"/>
              <a:t>Loombok</a:t>
            </a:r>
            <a:endParaRPr lang="en-US" altLang="ko-KR" sz="200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124669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=""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서비스 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969850" cy="3568139"/>
          </a:xfrm>
        </p:spPr>
        <p:txBody>
          <a:bodyPr rtlCol="0"/>
          <a:lstStyle/>
          <a:p>
            <a:pPr rtl="0"/>
            <a:r>
              <a:rPr lang="en-US" altLang="ko-KR"/>
              <a:t>I Link Care</a:t>
            </a:r>
            <a:r>
              <a:rPr lang="ko-KR" altLang="en-US"/>
              <a:t>는 고객 맞춤형 아이 돌봄 서비스를 제공하여</a:t>
            </a:r>
            <a:r>
              <a:rPr lang="en-US" altLang="ko-KR"/>
              <a:t> </a:t>
            </a:r>
            <a:r>
              <a:rPr lang="ko-KR" altLang="en-US"/>
              <a:t>최대 </a:t>
            </a:r>
            <a:r>
              <a:rPr lang="en-US" altLang="ko-KR"/>
              <a:t>10</a:t>
            </a:r>
            <a:r>
              <a:rPr lang="ko-KR" altLang="en-US"/>
              <a:t>분 이내 당일 언제든지 고객이 원하는 아이에게 필요한 프로그램 및 서비스에 맞는 보육 교사를 부모가 직접 선택하여 매칭 시켜주는 서비스 입니다</a:t>
            </a:r>
            <a:r>
              <a:rPr lang="en-US" altLang="ko-KR"/>
              <a:t>.</a:t>
            </a:r>
            <a:r>
              <a:rPr lang="ko-KR" altLang="en-US"/>
              <a:t> 급한 일정에서도 신속하게 </a:t>
            </a:r>
            <a:r>
              <a:rPr lang="ko-KR" altLang="en-US" err="1"/>
              <a:t>매칭을</a:t>
            </a:r>
            <a:r>
              <a:rPr lang="ko-KR" altLang="en-US"/>
              <a:t> 받을 수 있어 부모의 걱정을 덜어드릴 것 입니다</a:t>
            </a:r>
            <a:r>
              <a:rPr lang="en-US" altLang="ko-KR"/>
              <a:t>.</a:t>
            </a:r>
          </a:p>
        </p:txBody>
      </p:sp>
      <p:pic>
        <p:nvPicPr>
          <p:cNvPr id="14" name="그림 개체 틀 14" descr="흰색 최신 아키텍처">
            <a:extLst>
              <a:ext uri="{FF2B5EF4-FFF2-40B4-BE49-F238E27FC236}">
                <a16:creationId xmlns=""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텍스트 개체 틀 83">
            <a:extLst>
              <a:ext uri="{FF2B5EF4-FFF2-40B4-BE49-F238E27FC236}">
                <a16:creationId xmlns=""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5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="" xmlns:a16="http://schemas.microsoft.com/office/drawing/2014/main" id="{0E4DA311-0EEB-593E-1EEA-8854BB58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14" y="206998"/>
            <a:ext cx="10122632" cy="652054"/>
          </a:xfrm>
        </p:spPr>
        <p:txBody>
          <a:bodyPr/>
          <a:lstStyle/>
          <a:p>
            <a:r>
              <a:rPr lang="ko-KR" altLang="en-US"/>
              <a:t>기획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0CDC8082-85DB-C348-4DD2-FA847F78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91" y="1274760"/>
            <a:ext cx="9476510" cy="51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 err="1"/>
              <a:t>유즈케이스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66" y="1082317"/>
            <a:ext cx="10176164" cy="56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5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ERD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89D3906-9338-4642-4C04-10EB2FA3F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19" y="1003889"/>
            <a:ext cx="11210403" cy="58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6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507_TF34357351_Win32" id="{C4633288-CBAB-43E8-BA97-7945769D75FB}" vid="{E76B63A8-007F-40EC-86EB-60D8E2AE94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{3498753C-1523-4C0E-9E45-DDD55DDEE2DC}tf34357351_win32</Template>
  <TotalTime>9428</TotalTime>
  <Words>755</Words>
  <Application>Microsoft Office PowerPoint</Application>
  <PresentationFormat>와이드스크린</PresentationFormat>
  <Paragraphs>264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Avenir Next LT Pro</vt:lpstr>
      <vt:lpstr>맑은 고딕</vt:lpstr>
      <vt:lpstr>Arial</vt:lpstr>
      <vt:lpstr>Arial Black</vt:lpstr>
      <vt:lpstr>Wingdings</vt:lpstr>
      <vt:lpstr>Office 테마</vt:lpstr>
      <vt:lpstr>인턴IT교육 프로젝트 돌봄교사 매칭 서비스 (ilinkCare)</vt:lpstr>
      <vt:lpstr>인턴 교육과정</vt:lpstr>
      <vt:lpstr>프로젝트 목표</vt:lpstr>
      <vt:lpstr>개발환경</vt:lpstr>
      <vt:lpstr>세부 기술스택</vt:lpstr>
      <vt:lpstr>서비스 요약</vt:lpstr>
      <vt:lpstr>기획</vt:lpstr>
      <vt:lpstr>유즈케이스</vt:lpstr>
      <vt:lpstr>ERD</vt:lpstr>
      <vt:lpstr>API uri정의서</vt:lpstr>
      <vt:lpstr>패키지 구성</vt:lpstr>
      <vt:lpstr>html &amp; Css교육</vt:lpstr>
      <vt:lpstr>자바 교육(eclipse)</vt:lpstr>
      <vt:lpstr>Javascript교육</vt:lpstr>
      <vt:lpstr>postgre sql</vt:lpstr>
      <vt:lpstr>Erd 교육</vt:lpstr>
      <vt:lpstr>고객센터 개발 업무</vt:lpstr>
      <vt:lpstr>고객센터 개발 업무</vt:lpstr>
      <vt:lpstr>고객센터 개발 업무</vt:lpstr>
      <vt:lpstr>고객센터 개발 업무</vt:lpstr>
      <vt:lpstr>프로젝트(메인화면) </vt:lpstr>
      <vt:lpstr>프로젝트(회원가입) </vt:lpstr>
      <vt:lpstr>프로젝트(로그인) </vt:lpstr>
      <vt:lpstr>프로젝트(메인화면) </vt:lpstr>
      <vt:lpstr>프로젝트(메인화면) </vt:lpstr>
      <vt:lpstr>프로젝트(교육신청) </vt:lpstr>
      <vt:lpstr>프로젝트(메인화면) </vt:lpstr>
      <vt:lpstr>프로젝트(메인화면) </vt:lpstr>
      <vt:lpstr>프로젝트(메인화면) </vt:lpstr>
      <vt:lpstr>감사합니다.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프레젠테이션 제목</dc:title>
  <dc:creator>문 성재</dc:creator>
  <cp:lastModifiedBy>yjlee</cp:lastModifiedBy>
  <cp:revision>44</cp:revision>
  <dcterms:created xsi:type="dcterms:W3CDTF">2022-09-18T03:26:07Z</dcterms:created>
  <dcterms:modified xsi:type="dcterms:W3CDTF">2022-10-13T07:33:28Z</dcterms:modified>
</cp:coreProperties>
</file>